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6.png" ContentType="image/png"/>
  <Override PartName="/ppt/media/image15.jpeg" ContentType="image/jpeg"/>
  <Override PartName="/ppt/media/image11.jpeg" ContentType="image/jpe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2.jpeg" ContentType="image/jpeg"/>
  <Override PartName="/ppt/media/image7.png" ContentType="image/png"/>
  <Override PartName="/ppt/media/image4.png" ContentType="image/png"/>
  <Override PartName="/ppt/media/image10.tiff" ContentType="image/tiff"/>
  <Override PartName="/ppt/media/image3.png" ContentType="image/png"/>
  <Override PartName="/ppt/media/image2.png" ContentType="image/png"/>
  <Override PartName="/ppt/media/image14.jpeg" ContentType="image/jpeg"/>
  <Override PartName="/ppt/media/image13.tiff" ContentType="image/tiff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3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920B615-5FDF-4A6A-B5A1-ADB3792685EB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Introduce ourselves</a:t>
            </a:r>
            <a:endParaRPr/>
          </a:p>
        </p:txBody>
      </p:sp>
      <p:sp>
        <p:nvSpPr>
          <p:cNvPr id="25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7924BAD5-AEE7-4325-B71C-C65F4A22F66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GUI decisions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30D1EDC-8738-4F78-87A0-C932F5009EC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latin typeface="Arial"/>
              </a:rPr>
              <a:t>Slide Purpose: Talk about demo unit?</a:t>
            </a:r>
            <a:endParaRPr/>
          </a:p>
        </p:txBody>
      </p:sp>
      <p:sp>
        <p:nvSpPr>
          <p:cNvPr id="27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5343051-6733-4B24-AEA3-F4B787745CDF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how to reproduce a unit</a:t>
            </a:r>
            <a:endParaRPr/>
          </a:p>
          <a:p>
            <a:endParaRPr/>
          </a:p>
          <a:p>
            <a:r>
              <a:rPr lang="en-US" sz="2000">
                <a:latin typeface="Arial"/>
              </a:rPr>
              <a:t>Scheduled FOR DELETION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6538F5B-08B2-4B1B-822C-CFF38591D5AE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what documentation we have</a:t>
            </a:r>
            <a:endParaRPr/>
          </a:p>
        </p:txBody>
      </p:sp>
      <p:sp>
        <p:nvSpPr>
          <p:cNvPr id="2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677821B-81D3-4EE8-BCE1-F076EE70A3E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what we could improve</a:t>
            </a:r>
            <a:endParaRPr/>
          </a:p>
        </p:txBody>
      </p:sp>
      <p:sp>
        <p:nvSpPr>
          <p:cNvPr id="28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D4FC5EC7-DD05-4890-8741-4519DF357C6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wrap this up</a:t>
            </a:r>
            <a:endParaRPr/>
          </a:p>
        </p:txBody>
      </p:sp>
      <p:sp>
        <p:nvSpPr>
          <p:cNvPr id="28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1FFCE1A9-A62E-40E8-B8F0-5F417BE769D7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What did we have to do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750106C0-B004-472D-AD4E-4BDA3F3394C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requirements linked to decisions</a:t>
            </a:r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DCC15D5-91F6-4538-8846-585E471B695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Why we chose the ATSAM3X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D95F44F-E74F-4F18-8226-670D75FE5F1D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Why we decided on the screen</a:t>
            </a:r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574789C8-1866-4F31-9EC0-04FBC9C6123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why we decided on CAN</a:t>
            </a:r>
            <a:endParaRPr/>
          </a:p>
          <a:p>
            <a:endParaRPr/>
          </a:p>
          <a:p>
            <a:r>
              <a:rPr lang="en-US" sz="2000">
                <a:latin typeface="Arial"/>
              </a:rPr>
              <a:t>CAN was already implemented</a:t>
            </a:r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47E9985C-49D4-4C5F-8BC3-81421207DC66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how the system connects</a:t>
            </a:r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9731C5E3-2DB5-40C4-803A-9874039BEAE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off our awesome PCB</a:t>
            </a:r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B425F827-7133-4B2B-AF25-B846D93088E9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>
                <a:latin typeface="Arial"/>
              </a:rPr>
              <a:t>Slide Purpose: Show off our awesome software</a:t>
            </a:r>
            <a:endParaRPr/>
          </a:p>
        </p:txBody>
      </p:sp>
      <p:sp>
        <p:nvSpPr>
          <p:cNvPr id="27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8BEAB181-40E4-4053-BD49-82DA0AB80A6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619760" cy="480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61976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619760" cy="480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7619760" cy="480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61976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58920" y="1600200"/>
            <a:ext cx="6016320" cy="480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761976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4800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361400" y="41076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361400" y="1600200"/>
            <a:ext cx="371808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4107600"/>
            <a:ext cx="7619760" cy="2289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458200" y="0"/>
            <a:ext cx="685440" cy="6857640"/>
          </a:xfrm>
          <a:prstGeom prst="rect">
            <a:avLst/>
          </a:prstGeom>
          <a:solidFill>
            <a:srgbClr val="675e47"/>
          </a:solidFill>
          <a:ln w="2556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8458200" y="5486400"/>
            <a:ext cx="685440" cy="685440"/>
          </a:xfrm>
          <a:prstGeom prst="rect">
            <a:avLst/>
          </a:prstGeom>
          <a:solidFill>
            <a:srgbClr val="a9a57c"/>
          </a:solidFill>
          <a:ln w="25560">
            <a:noFill/>
          </a:ln>
        </p:spPr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905120"/>
            <a:ext cx="7543440" cy="2593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6600">
                <a:solidFill>
                  <a:srgbClr val="675e47"/>
                </a:solidFill>
                <a:latin typeface="Cambria"/>
              </a:rPr>
              <a:t>Click to edit the title text formatClick to edit Master title style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 rot="16200000">
            <a:off x="7551360" y="1646280"/>
            <a:ext cx="2437920" cy="365400"/>
          </a:xfrm>
          <a:prstGeom prst="rect">
            <a:avLst/>
          </a:prstGeom>
        </p:spPr>
        <p:txBody>
          <a:bodyPr lIns="45720" rIns="45720" tIns="91440" bIns="91440"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dfdcb7"/>
                </a:solidFill>
                <a:latin typeface="Calibri"/>
              </a:rPr>
              <a:t>6/1/15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 rot="16200000">
            <a:off x="7587000" y="4048920"/>
            <a:ext cx="2367000" cy="365400"/>
          </a:xfrm>
          <a:prstGeom prst="rect">
            <a:avLst/>
          </a:prstGeom>
        </p:spPr>
        <p:txBody>
          <a:bodyPr lIns="45720" rIns="45720" tIns="91440" bIns="91440" anchor="ctr"/>
          <a:p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531640" y="5649120"/>
            <a:ext cx="548280" cy="396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B9E3FD5-E129-4275-A771-27BC5E78A8B0}" type="slidenum">
              <a:rPr lang="en-US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458200" y="0"/>
            <a:ext cx="685440" cy="6857640"/>
          </a:xfrm>
          <a:prstGeom prst="rect">
            <a:avLst/>
          </a:prstGeom>
          <a:solidFill>
            <a:srgbClr val="675e47"/>
          </a:solidFill>
          <a:ln w="25560">
            <a:noFill/>
          </a:ln>
        </p:spPr>
      </p:sp>
      <p:sp>
        <p:nvSpPr>
          <p:cNvPr id="42" name="CustomShape 2"/>
          <p:cNvSpPr/>
          <p:nvPr/>
        </p:nvSpPr>
        <p:spPr>
          <a:xfrm>
            <a:off x="8458200" y="5486400"/>
            <a:ext cx="685440" cy="685440"/>
          </a:xfrm>
          <a:prstGeom prst="rect">
            <a:avLst/>
          </a:prstGeom>
          <a:solidFill>
            <a:srgbClr val="a9a57c"/>
          </a:solidFill>
          <a:ln w="25560">
            <a:noFill/>
          </a:ln>
        </p:spPr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Click to edit the title text formatClick to edit Master title style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f2b2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f2b2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2f2b2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dt"/>
          </p:nvPr>
        </p:nvSpPr>
        <p:spPr>
          <a:xfrm rot="16200000">
            <a:off x="7551360" y="1646280"/>
            <a:ext cx="2437920" cy="365400"/>
          </a:xfrm>
          <a:prstGeom prst="rect">
            <a:avLst/>
          </a:prstGeom>
        </p:spPr>
        <p:txBody>
          <a:bodyPr lIns="45720" rIns="45720" tIns="91440" bIns="91440"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dfdcb7"/>
                </a:solidFill>
                <a:latin typeface="Calibri"/>
              </a:rPr>
              <a:t>6/1/15</a:t>
            </a:r>
            <a:endParaRPr/>
          </a:p>
        </p:txBody>
      </p:sp>
      <p:sp>
        <p:nvSpPr>
          <p:cNvPr id="46" name="PlaceHolder 6"/>
          <p:cNvSpPr>
            <a:spLocks noGrp="1"/>
          </p:cNvSpPr>
          <p:nvPr>
            <p:ph type="ftr"/>
          </p:nvPr>
        </p:nvSpPr>
        <p:spPr>
          <a:xfrm rot="16200000">
            <a:off x="7587000" y="4048920"/>
            <a:ext cx="2367000" cy="365400"/>
          </a:xfrm>
          <a:prstGeom prst="rect">
            <a:avLst/>
          </a:prstGeom>
        </p:spPr>
        <p:txBody>
          <a:bodyPr lIns="45720" rIns="45720" tIns="91440" bIns="91440" anchor="ctr"/>
          <a:p>
            <a:endParaRPr/>
          </a:p>
        </p:txBody>
      </p:sp>
      <p:sp>
        <p:nvSpPr>
          <p:cNvPr id="47" name="PlaceHolder 7"/>
          <p:cNvSpPr>
            <a:spLocks noGrp="1"/>
          </p:cNvSpPr>
          <p:nvPr>
            <p:ph type="sldNum"/>
          </p:nvPr>
        </p:nvSpPr>
        <p:spPr>
          <a:xfrm>
            <a:off x="8531640" y="5649120"/>
            <a:ext cx="548280" cy="396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B39CFEC4-2868-4558-95CB-CF193DFA5BAE}" type="slidenum">
              <a:rPr lang="en-US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458200" y="0"/>
            <a:ext cx="685440" cy="6857640"/>
          </a:xfrm>
          <a:prstGeom prst="rect">
            <a:avLst/>
          </a:prstGeom>
          <a:solidFill>
            <a:srgbClr val="675e47"/>
          </a:solidFill>
          <a:ln w="25560">
            <a:noFill/>
          </a:ln>
        </p:spPr>
      </p:sp>
      <p:sp>
        <p:nvSpPr>
          <p:cNvPr id="83" name="CustomShape 2"/>
          <p:cNvSpPr/>
          <p:nvPr/>
        </p:nvSpPr>
        <p:spPr>
          <a:xfrm>
            <a:off x="8458200" y="5486400"/>
            <a:ext cx="685440" cy="685440"/>
          </a:xfrm>
          <a:prstGeom prst="rect">
            <a:avLst/>
          </a:prstGeom>
          <a:solidFill>
            <a:srgbClr val="a9a57c"/>
          </a:solidFill>
          <a:ln w="25560">
            <a:noFill/>
          </a:ln>
        </p:spPr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Click to edit the title text formatClick to edit Master title style</a:t>
            </a:r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1535040"/>
            <a:ext cx="3657240" cy="63936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2174760"/>
            <a:ext cx="3657240" cy="395100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f2b2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f2b2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f2b2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419720" y="1535040"/>
            <a:ext cx="3657240" cy="63936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4419720" y="2174760"/>
            <a:ext cx="3657240" cy="395100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2f2b2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f2b2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f2b2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89" name="PlaceHolder 8"/>
          <p:cNvSpPr>
            <a:spLocks noGrp="1"/>
          </p:cNvSpPr>
          <p:nvPr>
            <p:ph type="dt"/>
          </p:nvPr>
        </p:nvSpPr>
        <p:spPr>
          <a:xfrm rot="16200000">
            <a:off x="7551360" y="1646280"/>
            <a:ext cx="2437920" cy="365400"/>
          </a:xfrm>
          <a:prstGeom prst="rect">
            <a:avLst/>
          </a:prstGeom>
        </p:spPr>
        <p:txBody>
          <a:bodyPr lIns="45720" rIns="45720" tIns="91440" bIns="91440"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dfdcb7"/>
                </a:solidFill>
                <a:latin typeface="Calibri"/>
              </a:rPr>
              <a:t>6/1/15</a:t>
            </a:r>
            <a:endParaRPr/>
          </a:p>
        </p:txBody>
      </p:sp>
      <p:sp>
        <p:nvSpPr>
          <p:cNvPr id="90" name="PlaceHolder 9"/>
          <p:cNvSpPr>
            <a:spLocks noGrp="1"/>
          </p:cNvSpPr>
          <p:nvPr>
            <p:ph type="ftr"/>
          </p:nvPr>
        </p:nvSpPr>
        <p:spPr>
          <a:xfrm rot="16200000">
            <a:off x="7587000" y="4048920"/>
            <a:ext cx="2367000" cy="365400"/>
          </a:xfrm>
          <a:prstGeom prst="rect">
            <a:avLst/>
          </a:prstGeom>
        </p:spPr>
        <p:txBody>
          <a:bodyPr lIns="45720" rIns="45720" tIns="91440" bIns="91440" anchor="ctr"/>
          <a:p>
            <a:endParaRPr/>
          </a:p>
        </p:txBody>
      </p:sp>
      <p:sp>
        <p:nvSpPr>
          <p:cNvPr id="91" name="PlaceHolder 10"/>
          <p:cNvSpPr>
            <a:spLocks noGrp="1"/>
          </p:cNvSpPr>
          <p:nvPr>
            <p:ph type="sldNum"/>
          </p:nvPr>
        </p:nvSpPr>
        <p:spPr>
          <a:xfrm>
            <a:off x="8531640" y="5649120"/>
            <a:ext cx="548280" cy="3960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fld id="{1167C528-E702-4CBE-B711-A2559CB44402}" type="slidenum">
              <a:rPr lang="en-US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tif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tif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85800" y="1905120"/>
            <a:ext cx="7543440" cy="2593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6600">
                <a:solidFill>
                  <a:srgbClr val="675e47"/>
                </a:solidFill>
                <a:latin typeface="Cambria"/>
              </a:rPr>
              <a:t>Digital Dashboard Capstone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685800" y="4572000"/>
            <a:ext cx="6461280" cy="10663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>
                <a:solidFill>
                  <a:srgbClr val="8f8e8d"/>
                </a:solidFill>
                <a:latin typeface="Calibri"/>
              </a:rPr>
              <a:t>Team Members: Sean Koppenhafer, Jaime Rodriguez,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8f8e8d"/>
                </a:solidFill>
                <a:latin typeface="Calibri"/>
              </a:rPr>
              <a:t>Chad Thueson, Noah Erickson, Rishal Dass 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GUI</a:t>
            </a:r>
            <a:endParaRPr/>
          </a:p>
        </p:txBody>
      </p:sp>
      <p:sp>
        <p:nvSpPr>
          <p:cNvPr id="218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Created with 4D Systems IDE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Simple design for quick driver interpretation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Touch enabled subscreen buttons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High contrast for viewing in sunlight</a:t>
            </a:r>
            <a:endParaRPr/>
          </a:p>
        </p:txBody>
      </p:sp>
      <p:pic>
        <p:nvPicPr>
          <p:cNvPr id="21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95680" y="3917880"/>
            <a:ext cx="3282480" cy="22399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pic>
        <p:nvPicPr>
          <p:cNvPr id="220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3917160"/>
            <a:ext cx="3284640" cy="224064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221" name="CustomShape 3"/>
          <p:cNvSpPr/>
          <p:nvPr/>
        </p:nvSpPr>
        <p:spPr>
          <a:xfrm>
            <a:off x="648360" y="6248520"/>
            <a:ext cx="15818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Main Screen</a:t>
            </a:r>
            <a:endParaRPr/>
          </a:p>
        </p:txBody>
      </p:sp>
      <p:sp>
        <p:nvSpPr>
          <p:cNvPr id="222" name="CustomShape 4"/>
          <p:cNvSpPr/>
          <p:nvPr/>
        </p:nvSpPr>
        <p:spPr>
          <a:xfrm>
            <a:off x="4340880" y="6248520"/>
            <a:ext cx="19429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BMS Subscreen</a:t>
            </a:r>
            <a:endParaRPr/>
          </a:p>
        </p:txBody>
      </p:sp>
      <p:pic>
        <p:nvPicPr>
          <p:cNvPr id="223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15000" y="548640"/>
            <a:ext cx="1997640" cy="15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Testing</a:t>
            </a:r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457200" y="1219320"/>
            <a:ext cx="3657240" cy="6393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Demo Unit</a:t>
            </a:r>
            <a:endParaRPr/>
          </a:p>
        </p:txBody>
      </p:sp>
      <p:sp>
        <p:nvSpPr>
          <p:cNvPr id="226" name="TextShape 3"/>
          <p:cNvSpPr txBox="1"/>
          <p:nvPr/>
        </p:nvSpPr>
        <p:spPr>
          <a:xfrm>
            <a:off x="457200" y="1859040"/>
            <a:ext cx="3657240" cy="39510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Analog inputs to simulate vehicle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dfdcb7"/>
                </a:solidFill>
                <a:latin typeface="Calibri"/>
              </a:rPr>
              <a:t>Capstone poster session</a:t>
            </a:r>
            <a:endParaRPr/>
          </a:p>
        </p:txBody>
      </p:sp>
      <p:sp>
        <p:nvSpPr>
          <p:cNvPr id="227" name="TextShape 4"/>
          <p:cNvSpPr txBox="1"/>
          <p:nvPr/>
        </p:nvSpPr>
        <p:spPr>
          <a:xfrm>
            <a:off x="4419720" y="1219320"/>
            <a:ext cx="3657240" cy="6393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2000">
                <a:solidFill>
                  <a:srgbClr val="675e47"/>
                </a:solidFill>
                <a:latin typeface="Calibri"/>
              </a:rPr>
              <a:t>Electric Vehicle</a:t>
            </a:r>
            <a:endParaRPr/>
          </a:p>
        </p:txBody>
      </p:sp>
      <p:sp>
        <p:nvSpPr>
          <p:cNvPr id="228" name="TextShape 5"/>
          <p:cNvSpPr txBox="1"/>
          <p:nvPr/>
        </p:nvSpPr>
        <p:spPr>
          <a:xfrm>
            <a:off x="4419720" y="1859040"/>
            <a:ext cx="3657240" cy="395100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FLAWLESS VICTORY</a:t>
            </a:r>
            <a:endParaRPr/>
          </a:p>
        </p:txBody>
      </p:sp>
      <p:pic>
        <p:nvPicPr>
          <p:cNvPr id="229" name="Content Placeholder 9" descr=""/>
          <p:cNvPicPr/>
          <p:nvPr/>
        </p:nvPicPr>
        <p:blipFill>
          <a:blip r:embed="rId1"/>
          <a:srcRect l="23964" t="0" r="23964" b="0"/>
          <a:stretch>
            <a:fillRect/>
          </a:stretch>
        </p:blipFill>
        <p:spPr>
          <a:xfrm>
            <a:off x="1066680" y="3352680"/>
            <a:ext cx="2437920" cy="263376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230" name="CustomShape 6"/>
          <p:cNvSpPr/>
          <p:nvPr/>
        </p:nvSpPr>
        <p:spPr>
          <a:xfrm>
            <a:off x="966960" y="6019920"/>
            <a:ext cx="1398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Demo Unit</a:t>
            </a:r>
            <a:endParaRPr/>
          </a:p>
        </p:txBody>
      </p:sp>
      <p:pic>
        <p:nvPicPr>
          <p:cNvPr id="231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95680" y="3581280"/>
            <a:ext cx="3200040" cy="240012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232" name="CustomShape 7"/>
          <p:cNvSpPr/>
          <p:nvPr/>
        </p:nvSpPr>
        <p:spPr>
          <a:xfrm>
            <a:off x="4095720" y="6019920"/>
            <a:ext cx="4638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Electric Vehicle With Digital Dashboard</a:t>
            </a:r>
            <a:endParaRPr/>
          </a:p>
        </p:txBody>
      </p:sp>
      <p:sp>
        <p:nvSpPr>
          <p:cNvPr id="233" name="CustomShape 8"/>
          <p:cNvSpPr/>
          <p:nvPr/>
        </p:nvSpPr>
        <p:spPr>
          <a:xfrm>
            <a:off x="-585360" y="4572000"/>
            <a:ext cx="9800640" cy="914760"/>
          </a:xfrm>
          <a:prstGeom prst="rect">
            <a:avLst/>
          </a:prstGeom>
          <a:solidFill>
            <a:srgbClr val="9cbebd"/>
          </a:solidFill>
          <a:ln>
            <a:noFill/>
          </a:ln>
        </p:spPr>
        <p:txBody>
          <a:bodyPr wrap="none"/>
          <a:p>
            <a:pPr algn="ctr">
              <a:lnSpc>
                <a:spcPct val="100000"/>
              </a:lnSpc>
            </a:pPr>
            <a:r>
              <a:rPr b="1" lang="en-US" sz="5400">
                <a:solidFill>
                  <a:srgbClr val="fbf5ad"/>
                </a:solidFill>
                <a:latin typeface="Calibri"/>
              </a:rPr>
              <a:t>PLACEHOLDER PICTURES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Reproducibility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457200" y="1909080"/>
            <a:ext cx="7619760" cy="149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a9a57c"/>
            </a:solidFill>
            <a:round/>
          </a:ln>
        </p:spPr>
        <p:txBody>
          <a:bodyPr lIns="591480" rIns="591480" tIns="354240" bIns="1209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Custom board schematics on Github – order through your favorite PCB manufacturer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We suggest a 4D Systems Screen</a:t>
            </a:r>
            <a:endParaRPr/>
          </a:p>
          <a:p>
            <a:pPr lvl="2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Note GUI sizing may need to be changed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838080" y="1658160"/>
            <a:ext cx="5333760" cy="50148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>
            <a:noFill/>
          </a:ln>
        </p:spPr>
        <p:txBody>
          <a:bodyPr lIns="201600" rIns="201600" tIns="24480" bIns="24480" anchor="ctr"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  <a:latin typeface="Calibri"/>
              </a:rPr>
              <a:t>Hardware</a:t>
            </a:r>
            <a:endParaRPr/>
          </a:p>
        </p:txBody>
      </p:sp>
      <p:sp>
        <p:nvSpPr>
          <p:cNvPr id="237" name="CustomShape 4"/>
          <p:cNvSpPr/>
          <p:nvPr/>
        </p:nvSpPr>
        <p:spPr>
          <a:xfrm>
            <a:off x="457200" y="3751200"/>
            <a:ext cx="7619760" cy="1258200"/>
          </a:xfrm>
          <a:prstGeom prst="rect">
            <a:avLst/>
          </a:prstGeom>
          <a:solidFill>
            <a:srgbClr val="ffffff"/>
          </a:solidFill>
          <a:ln w="12600">
            <a:solidFill>
              <a:srgbClr val="a9a57c"/>
            </a:solidFill>
            <a:round/>
          </a:ln>
        </p:spPr>
        <p:txBody>
          <a:bodyPr lIns="591480" rIns="591480" tIns="354240" bIns="1209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Very specific to vehicle components</a:t>
            </a:r>
            <a:endParaRPr/>
          </a:p>
          <a:p>
            <a:pPr lvl="2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Message IDs </a:t>
            </a:r>
            <a:r>
              <a:rPr lang="en-US" sz="1700" u="sng">
                <a:solidFill>
                  <a:srgbClr val="2f2b20"/>
                </a:solidFill>
                <a:latin typeface="Calibri"/>
              </a:rPr>
              <a:t>WILL</a:t>
            </a:r>
            <a:r>
              <a:rPr lang="en-US" sz="1700">
                <a:solidFill>
                  <a:srgbClr val="2f2b20"/>
                </a:solidFill>
                <a:latin typeface="Calibri"/>
              </a:rPr>
              <a:t> need to be changed if components differ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Develop code and program from the Arduino IDE </a:t>
            </a:r>
            <a:endParaRPr/>
          </a:p>
        </p:txBody>
      </p:sp>
      <p:sp>
        <p:nvSpPr>
          <p:cNvPr id="238" name="CustomShape 5"/>
          <p:cNvSpPr/>
          <p:nvPr/>
        </p:nvSpPr>
        <p:spPr>
          <a:xfrm>
            <a:off x="838080" y="3500280"/>
            <a:ext cx="5333760" cy="50148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>
            <a:noFill/>
          </a:ln>
        </p:spPr>
        <p:txBody>
          <a:bodyPr lIns="201600" rIns="201600" tIns="24480" bIns="24480" anchor="ctr"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  <a:latin typeface="Calibri"/>
              </a:rPr>
              <a:t>Software</a:t>
            </a:r>
            <a:endParaRPr/>
          </a:p>
        </p:txBody>
      </p:sp>
      <p:sp>
        <p:nvSpPr>
          <p:cNvPr id="239" name="CustomShape 6"/>
          <p:cNvSpPr/>
          <p:nvPr/>
        </p:nvSpPr>
        <p:spPr>
          <a:xfrm>
            <a:off x="457200" y="5352120"/>
            <a:ext cx="7619760" cy="990360"/>
          </a:xfrm>
          <a:prstGeom prst="rect">
            <a:avLst/>
          </a:prstGeom>
          <a:solidFill>
            <a:srgbClr val="ffffff"/>
          </a:solidFill>
          <a:ln w="12600">
            <a:solidFill>
              <a:srgbClr val="a9a57c"/>
            </a:solidFill>
            <a:round/>
          </a:ln>
        </p:spPr>
        <p:txBody>
          <a:bodyPr lIns="591480" rIns="591480" tIns="354240" bIns="1209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Must be water resistant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700">
                <a:solidFill>
                  <a:srgbClr val="2f2b20"/>
                </a:solidFill>
                <a:latin typeface="Calibri"/>
              </a:rPr>
              <a:t>The file used to laser cut acrylic in Inkscape is also on Github</a:t>
            </a:r>
            <a:endParaRPr/>
          </a:p>
        </p:txBody>
      </p:sp>
      <p:sp>
        <p:nvSpPr>
          <p:cNvPr id="240" name="CustomShape 7"/>
          <p:cNvSpPr/>
          <p:nvPr/>
        </p:nvSpPr>
        <p:spPr>
          <a:xfrm>
            <a:off x="838080" y="5101200"/>
            <a:ext cx="5333760" cy="50148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>
            <a:noFill/>
          </a:ln>
        </p:spPr>
        <p:txBody>
          <a:bodyPr lIns="201600" rIns="201600" tIns="24480" bIns="24480" anchor="ctr"/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  <a:latin typeface="Calibri"/>
              </a:rPr>
              <a:t>Enclosure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Documentation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457200" y="1639440"/>
            <a:ext cx="7619760" cy="892440"/>
          </a:xfrm>
          <a:prstGeom prst="rect">
            <a:avLst/>
          </a:prstGeom>
          <a:solidFill>
            <a:srgbClr val="a9a57c"/>
          </a:solidFill>
          <a:ln w="12600">
            <a:solidFill>
              <a:srgbClr val="a9a57c"/>
            </a:solidFill>
            <a:round/>
          </a:ln>
        </p:spPr>
      </p:sp>
      <p:sp>
        <p:nvSpPr>
          <p:cNvPr id="243" name="CustomShape 3"/>
          <p:cNvSpPr/>
          <p:nvPr/>
        </p:nvSpPr>
        <p:spPr>
          <a:xfrm>
            <a:off x="457200" y="2532240"/>
            <a:ext cx="7619760" cy="3828960"/>
          </a:xfrm>
          <a:prstGeom prst="rect">
            <a:avLst/>
          </a:prstGeom>
          <a:solidFill>
            <a:srgbClr val="e1e0d7"/>
          </a:solidFill>
          <a:ln w="12600">
            <a:solidFill>
              <a:srgbClr val="e1e0d7"/>
            </a:solidFill>
            <a:round/>
          </a:ln>
        </p:spPr>
        <p:txBody>
          <a:bodyPr lIns="165240" rIns="220320" tIns="165240" bIns="24804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Software code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Schematics and layouts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Reproduction instructions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Development roadblocks, milestones and progress meetings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Budget, bill of materials and schedule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3100">
                <a:solidFill>
                  <a:srgbClr val="2f2b20"/>
                </a:solidFill>
                <a:latin typeface="Calibri"/>
              </a:rPr>
              <a:t>Test plans</a:t>
            </a:r>
            <a:endParaRPr/>
          </a:p>
        </p:txBody>
      </p:sp>
      <p:pic>
        <p:nvPicPr>
          <p:cNvPr id="24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48120" y="1270080"/>
            <a:ext cx="2437920" cy="16254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Future Revisions</a:t>
            </a:r>
            <a:endParaRPr/>
          </a:p>
        </p:txBody>
      </p:sp>
      <p:sp>
        <p:nvSpPr>
          <p:cNvPr id="246" name="CustomShape 2"/>
          <p:cNvSpPr/>
          <p:nvPr/>
        </p:nvSpPr>
        <p:spPr>
          <a:xfrm>
            <a:off x="3238560" y="4343400"/>
            <a:ext cx="2057040" cy="2057040"/>
          </a:xfrm>
          <a:prstGeom prst="ellipse">
            <a:avLst/>
          </a:prstGeom>
          <a:solidFill>
            <a:srgbClr val="a9a57c"/>
          </a:solidFill>
          <a:ln>
            <a:noFill/>
          </a:ln>
        </p:spPr>
        <p:txBody>
          <a:bodyPr lIns="20160" rIns="20160" tIns="20160" bIns="20160" anchor="ctr"/>
          <a:p>
            <a:pPr algn="ctr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alibri"/>
              </a:rPr>
              <a:t>Revision 2.0</a:t>
            </a:r>
            <a:endParaRPr/>
          </a:p>
        </p:txBody>
      </p:sp>
      <p:sp>
        <p:nvSpPr>
          <p:cNvPr id="247" name="CustomShape 3"/>
          <p:cNvSpPr/>
          <p:nvPr/>
        </p:nvSpPr>
        <p:spPr>
          <a:xfrm rot="12900000">
            <a:off x="1650600" y="3895920"/>
            <a:ext cx="1852920" cy="58608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248" name="CustomShape 4"/>
          <p:cNvSpPr/>
          <p:nvPr/>
        </p:nvSpPr>
        <p:spPr>
          <a:xfrm>
            <a:off x="840600" y="2875320"/>
            <a:ext cx="1954080" cy="1563120"/>
          </a:xfrm>
          <a:prstGeom prst="roundRect">
            <a:avLst>
              <a:gd name="adj" fmla="val 10000"/>
            </a:avLst>
          </a:prstGeom>
          <a:solidFill>
            <a:srgbClr val="a9a57c"/>
          </a:solidFill>
          <a:ln>
            <a:noFill/>
          </a:ln>
        </p:spPr>
        <p:txBody>
          <a:bodyPr lIns="36360" rIns="36360" tIns="82080" bIns="82080"/>
          <a:p>
            <a:pPr>
              <a:lnSpc>
                <a:spcPct val="90000"/>
              </a:lnSpc>
            </a:pPr>
            <a:r>
              <a:rPr lang="en-US" sz="1900">
                <a:solidFill>
                  <a:srgbClr val="ffffff"/>
                </a:solidFill>
                <a:latin typeface="Calibri"/>
              </a:rPr>
              <a:t>Software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ffffff"/>
                </a:solidFill>
                <a:latin typeface="Calibri"/>
              </a:rPr>
              <a:t>Polling Based</a:t>
            </a:r>
            <a:endParaRPr/>
          </a:p>
        </p:txBody>
      </p:sp>
      <p:sp>
        <p:nvSpPr>
          <p:cNvPr id="249" name="CustomShape 5"/>
          <p:cNvSpPr/>
          <p:nvPr/>
        </p:nvSpPr>
        <p:spPr>
          <a:xfrm rot="16200000">
            <a:off x="3340440" y="3015720"/>
            <a:ext cx="1852920" cy="58608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250" name="CustomShape 6"/>
          <p:cNvSpPr/>
          <p:nvPr/>
        </p:nvSpPr>
        <p:spPr>
          <a:xfrm>
            <a:off x="3290040" y="1600200"/>
            <a:ext cx="1954080" cy="1563120"/>
          </a:xfrm>
          <a:prstGeom prst="roundRect">
            <a:avLst>
              <a:gd name="adj" fmla="val 10000"/>
            </a:avLst>
          </a:prstGeom>
          <a:solidFill>
            <a:srgbClr val="a9a57c"/>
          </a:solidFill>
          <a:ln>
            <a:noFill/>
          </a:ln>
        </p:spPr>
        <p:txBody>
          <a:bodyPr lIns="36360" rIns="36360" tIns="82080" bIns="82080"/>
          <a:p>
            <a:pPr>
              <a:lnSpc>
                <a:spcPct val="90000"/>
              </a:lnSpc>
            </a:pPr>
            <a:r>
              <a:rPr lang="en-US" sz="1900">
                <a:solidFill>
                  <a:srgbClr val="ffffff"/>
                </a:solidFill>
                <a:latin typeface="Calibri"/>
              </a:rPr>
              <a:t>Enclosure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ffffff"/>
                </a:solidFill>
                <a:latin typeface="Calibri"/>
              </a:rPr>
              <a:t>Smaller</a:t>
            </a:r>
            <a:endParaRPr/>
          </a:p>
        </p:txBody>
      </p:sp>
      <p:sp>
        <p:nvSpPr>
          <p:cNvPr id="251" name="CustomShape 7"/>
          <p:cNvSpPr/>
          <p:nvPr/>
        </p:nvSpPr>
        <p:spPr>
          <a:xfrm rot="19500000">
            <a:off x="5030280" y="3895200"/>
            <a:ext cx="1852920" cy="58608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252" name="CustomShape 8"/>
          <p:cNvSpPr/>
          <p:nvPr/>
        </p:nvSpPr>
        <p:spPr>
          <a:xfrm>
            <a:off x="5739120" y="2875320"/>
            <a:ext cx="1954080" cy="1563120"/>
          </a:xfrm>
          <a:prstGeom prst="roundRect">
            <a:avLst>
              <a:gd name="adj" fmla="val 10000"/>
            </a:avLst>
          </a:prstGeom>
          <a:solidFill>
            <a:srgbClr val="a9a57c"/>
          </a:solidFill>
          <a:ln>
            <a:noFill/>
          </a:ln>
        </p:spPr>
        <p:txBody>
          <a:bodyPr lIns="36360" rIns="36360" tIns="82080" bIns="82080"/>
          <a:p>
            <a:pPr>
              <a:lnSpc>
                <a:spcPct val="90000"/>
              </a:lnSpc>
            </a:pPr>
            <a:r>
              <a:rPr lang="en-US" sz="1900">
                <a:solidFill>
                  <a:srgbClr val="ffffff"/>
                </a:solidFill>
                <a:latin typeface="Calibri"/>
              </a:rPr>
              <a:t>Mainboard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ffffff"/>
                </a:solidFill>
                <a:latin typeface="Calibri"/>
              </a:rPr>
              <a:t>Programming Circuit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ffffff"/>
                </a:solidFill>
                <a:latin typeface="Calibri"/>
              </a:rPr>
              <a:t>LCD Header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ffffff"/>
                </a:solidFill>
                <a:latin typeface="Calibri"/>
              </a:rPr>
              <a:t>Microprocessor with more CAN mailboxes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Conclusion</a:t>
            </a:r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Get clarification early and often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Check basic functionality of the hardware and software early in the development process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Check the wiring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Create a simulation program for testing when the official test vehicle is not operational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Don't duel unless you are willing to risk being sent to the shadow realm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Project Overview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457200" y="1600200"/>
            <a:ext cx="7619760" cy="4800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Electric systems add complexity and a traditional LED dash would not suffice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Drivers must be aware of system faults and warnings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>
                <a:solidFill>
                  <a:srgbClr val="2f2b20"/>
                </a:solidFill>
                <a:latin typeface="Calibri"/>
              </a:rPr>
              <a:t>A Digital Dashboard must be created to accommodate additional electrical systems</a:t>
            </a:r>
            <a:endParaRPr/>
          </a:p>
        </p:txBody>
      </p:sp>
      <p:pic>
        <p:nvPicPr>
          <p:cNvPr id="13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9480" y="3886200"/>
            <a:ext cx="3368160" cy="211428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136" name="CustomShape 3"/>
          <p:cNvSpPr/>
          <p:nvPr/>
        </p:nvSpPr>
        <p:spPr>
          <a:xfrm>
            <a:off x="335880" y="6019200"/>
            <a:ext cx="30142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Formula SAE Electric Car</a:t>
            </a:r>
            <a:endParaRPr/>
          </a:p>
        </p:txBody>
      </p:sp>
      <p:pic>
        <p:nvPicPr>
          <p:cNvPr id="13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4038480"/>
            <a:ext cx="3045960" cy="187920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  <p:sp>
        <p:nvSpPr>
          <p:cNvPr id="138" name="CustomShape 4"/>
          <p:cNvSpPr/>
          <p:nvPr/>
        </p:nvSpPr>
        <p:spPr>
          <a:xfrm>
            <a:off x="4372560" y="5942880"/>
            <a:ext cx="3207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Traditional LED Dashboard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Requirements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 rot="2563800">
            <a:off x="2740680" y="5193720"/>
            <a:ext cx="837000" cy="63000"/>
          </a:xfrm>
          <a:prstGeom prst="rect">
            <a:avLst/>
          </a:prstGeom>
          <a:noFill/>
          <a:ln w="25560">
            <a:solidFill>
              <a:srgbClr val="878463"/>
            </a:solidFill>
            <a:round/>
          </a:ln>
        </p:spPr>
      </p:sp>
      <p:sp>
        <p:nvSpPr>
          <p:cNvPr id="141" name="CustomShape 3"/>
          <p:cNvSpPr/>
          <p:nvPr/>
        </p:nvSpPr>
        <p:spPr>
          <a:xfrm>
            <a:off x="2851560" y="4044960"/>
            <a:ext cx="931680" cy="63000"/>
          </a:xfrm>
          <a:prstGeom prst="rect">
            <a:avLst/>
          </a:prstGeom>
          <a:noFill/>
          <a:ln w="25560">
            <a:solidFill>
              <a:srgbClr val="878463"/>
            </a:solidFill>
            <a:round/>
          </a:ln>
        </p:spPr>
      </p:sp>
      <p:sp>
        <p:nvSpPr>
          <p:cNvPr id="142" name="CustomShape 4"/>
          <p:cNvSpPr/>
          <p:nvPr/>
        </p:nvSpPr>
        <p:spPr>
          <a:xfrm rot="19036200">
            <a:off x="2739960" y="2895840"/>
            <a:ext cx="837000" cy="63000"/>
          </a:xfrm>
          <a:prstGeom prst="rect">
            <a:avLst/>
          </a:prstGeom>
          <a:noFill/>
          <a:ln w="25560">
            <a:solidFill>
              <a:srgbClr val="878463"/>
            </a:solidFill>
            <a:round/>
          </a:ln>
        </p:spPr>
      </p:sp>
      <p:sp>
        <p:nvSpPr>
          <p:cNvPr id="143" name="CustomShape 5"/>
          <p:cNvSpPr/>
          <p:nvPr/>
        </p:nvSpPr>
        <p:spPr>
          <a:xfrm>
            <a:off x="577800" y="2739240"/>
            <a:ext cx="2674800" cy="267480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</p:sp>
      <p:sp>
        <p:nvSpPr>
          <p:cNvPr id="144" name="CustomShape 6"/>
          <p:cNvSpPr/>
          <p:nvPr/>
        </p:nvSpPr>
        <p:spPr>
          <a:xfrm>
            <a:off x="3253680" y="1296720"/>
            <a:ext cx="1604880" cy="160488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Size</a:t>
            </a:r>
            <a:endParaRPr/>
          </a:p>
        </p:txBody>
      </p:sp>
      <p:sp>
        <p:nvSpPr>
          <p:cNvPr id="145" name="CustomShape 7"/>
          <p:cNvSpPr/>
          <p:nvPr/>
        </p:nvSpPr>
        <p:spPr>
          <a:xfrm>
            <a:off x="5019120" y="1296720"/>
            <a:ext cx="2407320" cy="160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LCD Screen &lt; 4”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Compact system</a:t>
            </a:r>
            <a:endParaRPr/>
          </a:p>
        </p:txBody>
      </p:sp>
      <p:sp>
        <p:nvSpPr>
          <p:cNvPr id="146" name="CustomShape 8"/>
          <p:cNvSpPr/>
          <p:nvPr/>
        </p:nvSpPr>
        <p:spPr>
          <a:xfrm>
            <a:off x="3783600" y="3274200"/>
            <a:ext cx="1604880" cy="160488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Price</a:t>
            </a:r>
            <a:endParaRPr/>
          </a:p>
        </p:txBody>
      </p:sp>
      <p:sp>
        <p:nvSpPr>
          <p:cNvPr id="147" name="CustomShape 9"/>
          <p:cNvSpPr/>
          <p:nvPr/>
        </p:nvSpPr>
        <p:spPr>
          <a:xfrm>
            <a:off x="5549040" y="3274200"/>
            <a:ext cx="2407320" cy="160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$500 Budget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Inexpensive reproducibility</a:t>
            </a:r>
            <a:endParaRPr/>
          </a:p>
        </p:txBody>
      </p:sp>
      <p:sp>
        <p:nvSpPr>
          <p:cNvPr id="148" name="CustomShape 10"/>
          <p:cNvSpPr/>
          <p:nvPr/>
        </p:nvSpPr>
        <p:spPr>
          <a:xfrm>
            <a:off x="3253680" y="5251680"/>
            <a:ext cx="1604880" cy="160488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Features</a:t>
            </a:r>
            <a:endParaRPr/>
          </a:p>
        </p:txBody>
      </p:sp>
      <p:sp>
        <p:nvSpPr>
          <p:cNvPr id="149" name="CustomShape 11"/>
          <p:cNvSpPr/>
          <p:nvPr/>
        </p:nvSpPr>
        <p:spPr>
          <a:xfrm>
            <a:off x="5019120" y="5251680"/>
            <a:ext cx="2407320" cy="1604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User friendly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Plug and play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2500">
                <a:solidFill>
                  <a:srgbClr val="2f2b20"/>
                </a:solidFill>
                <a:latin typeface="Calibri"/>
              </a:rPr>
              <a:t>Water resistant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74680"/>
            <a:ext cx="792432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Consideration – Microprocessor</a:t>
            </a:r>
            <a:endParaRPr/>
          </a:p>
        </p:txBody>
      </p:sp>
      <p:graphicFrame>
        <p:nvGraphicFramePr>
          <p:cNvPr id="151" name="Table 2"/>
          <p:cNvGraphicFramePr/>
          <p:nvPr/>
        </p:nvGraphicFramePr>
        <p:xfrm>
          <a:off x="457200" y="1600200"/>
          <a:ext cx="7767720" cy="2494080"/>
        </p:xfrm>
        <a:graphic>
          <a:graphicData uri="http://schemas.openxmlformats.org/drawingml/2006/table">
            <a:tbl>
              <a:tblPr/>
              <a:tblGrid>
                <a:gridCol w="1417680"/>
                <a:gridCol w="1269720"/>
                <a:gridCol w="1269720"/>
                <a:gridCol w="1269720"/>
                <a:gridCol w="1269720"/>
                <a:gridCol w="1271160"/>
              </a:tblGrid>
              <a:tr h="896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System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Cost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Custom Board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CAN Controller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CAN Library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SPI, I</a:t>
                      </a:r>
                      <a:r>
                        <a:rPr b="1" lang="en-US" baseline="30000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C, UART, etc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ATMEGA328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AT90CAN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Arduino Uno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$25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Arduino Due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ATSAM3X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$12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2" name="CustomShape 3"/>
          <p:cNvSpPr/>
          <p:nvPr/>
        </p:nvSpPr>
        <p:spPr>
          <a:xfrm>
            <a:off x="22320" y="4258440"/>
            <a:ext cx="5184360" cy="913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The ATSAM3X was chosen for the following: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Same microprocessor as Arduino Due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CAN library available</a:t>
            </a:r>
            <a:endParaRPr/>
          </a:p>
        </p:txBody>
      </p:sp>
      <p:sp>
        <p:nvSpPr>
          <p:cNvPr id="153" name="CustomShape 4"/>
          <p:cNvSpPr/>
          <p:nvPr/>
        </p:nvSpPr>
        <p:spPr>
          <a:xfrm>
            <a:off x="46152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ATSAM3X</a:t>
            </a:r>
            <a:endParaRPr/>
          </a:p>
        </p:txBody>
      </p:sp>
      <p:sp>
        <p:nvSpPr>
          <p:cNvPr id="154" name="CustomShape 5"/>
          <p:cNvSpPr/>
          <p:nvPr/>
        </p:nvSpPr>
        <p:spPr>
          <a:xfrm>
            <a:off x="178308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55" name="CustomShape 6"/>
          <p:cNvSpPr/>
          <p:nvPr/>
        </p:nvSpPr>
        <p:spPr>
          <a:xfrm>
            <a:off x="2591280" y="5256360"/>
            <a:ext cx="1221840" cy="1221840"/>
          </a:xfrm>
          <a:prstGeom prst="ellipse">
            <a:avLst/>
          </a:prstGeom>
          <a:noFill/>
          <a:ln w="25560">
            <a:solidFill>
              <a:srgbClr val="a9a57c"/>
            </a:solidFill>
            <a:round/>
          </a:ln>
        </p:spPr>
        <p:txBody>
          <a:bodyPr lIns="12600" rIns="12600" tIns="12600" bIns="12600" anchor="ctr"/>
          <a:p>
            <a:pPr algn="ctr"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</a:rPr>
              <a:t>4DSystems LCD</a:t>
            </a:r>
            <a:endParaRPr/>
          </a:p>
        </p:txBody>
      </p:sp>
      <p:sp>
        <p:nvSpPr>
          <p:cNvPr id="156" name="CustomShape 7"/>
          <p:cNvSpPr/>
          <p:nvPr/>
        </p:nvSpPr>
        <p:spPr>
          <a:xfrm>
            <a:off x="391284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57" name="CustomShape 8"/>
          <p:cNvSpPr/>
          <p:nvPr/>
        </p:nvSpPr>
        <p:spPr>
          <a:xfrm>
            <a:off x="4721040" y="5256360"/>
            <a:ext cx="1221840" cy="1221840"/>
          </a:xfrm>
          <a:prstGeom prst="ellipse">
            <a:avLst/>
          </a:prstGeom>
          <a:noFill/>
          <a:ln w="25560">
            <a:solidFill>
              <a:srgbClr val="a9a57c"/>
            </a:solidFill>
            <a:round/>
          </a:ln>
        </p:spPr>
        <p:txBody>
          <a:bodyPr lIns="12600" rIns="12600" tIns="12600" bIns="12600" anchor="ctr"/>
          <a:p>
            <a:pPr algn="ctr"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</a:rPr>
              <a:t>CAN Communication</a:t>
            </a:r>
            <a:endParaRPr/>
          </a:p>
        </p:txBody>
      </p:sp>
      <p:sp>
        <p:nvSpPr>
          <p:cNvPr id="158" name="CustomShape 9"/>
          <p:cNvSpPr/>
          <p:nvPr/>
        </p:nvSpPr>
        <p:spPr>
          <a:xfrm>
            <a:off x="6042240" y="5513040"/>
            <a:ext cx="708480" cy="7084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59" name="CustomShape 10"/>
          <p:cNvSpPr/>
          <p:nvPr/>
        </p:nvSpPr>
        <p:spPr>
          <a:xfrm>
            <a:off x="685044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Digital Dashboard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Consideration – Screen</a:t>
            </a:r>
            <a:endParaRPr/>
          </a:p>
        </p:txBody>
      </p:sp>
      <p:graphicFrame>
        <p:nvGraphicFramePr>
          <p:cNvPr id="161" name="Table 2"/>
          <p:cNvGraphicFramePr/>
          <p:nvPr/>
        </p:nvGraphicFramePr>
        <p:xfrm>
          <a:off x="457200" y="1600200"/>
          <a:ext cx="7772040" cy="2122920"/>
        </p:xfrm>
        <a:graphic>
          <a:graphicData uri="http://schemas.openxmlformats.org/drawingml/2006/table">
            <a:tbl>
              <a:tblPr/>
              <a:tblGrid>
                <a:gridCol w="1295280"/>
                <a:gridCol w="1295280"/>
                <a:gridCol w="1295280"/>
                <a:gridCol w="1295280"/>
                <a:gridCol w="1295280"/>
                <a:gridCol w="1295640"/>
              </a:tblGrid>
              <a:tr h="896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Company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Cost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Size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Color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Sunlight Visibility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Software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EarthLCD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$219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3.5”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New Haven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$60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4.9”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Sun LCD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???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3.5”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</a:tr>
              <a:tr h="628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4D Systems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$89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3.5”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2" name="CustomShape 3"/>
          <p:cNvSpPr/>
          <p:nvPr/>
        </p:nvSpPr>
        <p:spPr>
          <a:xfrm>
            <a:off x="-124560" y="3809880"/>
            <a:ext cx="6324480" cy="1187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The 4D Systems Screen was chosen for the following: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Design software available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Affordable full color touchscreen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3" name="CustomShape 4"/>
          <p:cNvSpPr/>
          <p:nvPr/>
        </p:nvSpPr>
        <p:spPr>
          <a:xfrm>
            <a:off x="46152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ATSAM3X</a:t>
            </a:r>
            <a:endParaRPr/>
          </a:p>
        </p:txBody>
      </p:sp>
      <p:sp>
        <p:nvSpPr>
          <p:cNvPr id="164" name="CustomShape 5"/>
          <p:cNvSpPr/>
          <p:nvPr/>
        </p:nvSpPr>
        <p:spPr>
          <a:xfrm>
            <a:off x="178308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65" name="CustomShape 6"/>
          <p:cNvSpPr/>
          <p:nvPr/>
        </p:nvSpPr>
        <p:spPr>
          <a:xfrm>
            <a:off x="259128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4DSystems LCD</a:t>
            </a:r>
            <a:endParaRPr/>
          </a:p>
        </p:txBody>
      </p:sp>
      <p:sp>
        <p:nvSpPr>
          <p:cNvPr id="166" name="CustomShape 7"/>
          <p:cNvSpPr/>
          <p:nvPr/>
        </p:nvSpPr>
        <p:spPr>
          <a:xfrm>
            <a:off x="391284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67" name="CustomShape 8"/>
          <p:cNvSpPr/>
          <p:nvPr/>
        </p:nvSpPr>
        <p:spPr>
          <a:xfrm>
            <a:off x="4721040" y="5256360"/>
            <a:ext cx="1221840" cy="1221840"/>
          </a:xfrm>
          <a:prstGeom prst="ellipse">
            <a:avLst/>
          </a:prstGeom>
          <a:noFill/>
          <a:ln w="25560">
            <a:solidFill>
              <a:srgbClr val="a9a57c"/>
            </a:solidFill>
            <a:round/>
          </a:ln>
        </p:spPr>
        <p:txBody>
          <a:bodyPr lIns="12600" rIns="12600" tIns="12600" bIns="12600" anchor="ctr"/>
          <a:p>
            <a:pPr algn="ctr"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</a:rPr>
              <a:t>CAN Communication</a:t>
            </a:r>
            <a:endParaRPr/>
          </a:p>
        </p:txBody>
      </p:sp>
      <p:sp>
        <p:nvSpPr>
          <p:cNvPr id="168" name="CustomShape 9"/>
          <p:cNvSpPr/>
          <p:nvPr/>
        </p:nvSpPr>
        <p:spPr>
          <a:xfrm>
            <a:off x="6042240" y="5513040"/>
            <a:ext cx="708480" cy="7084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69" name="CustomShape 10"/>
          <p:cNvSpPr/>
          <p:nvPr/>
        </p:nvSpPr>
        <p:spPr>
          <a:xfrm>
            <a:off x="685044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Digital Dashboard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675e47"/>
                </a:solidFill>
                <a:latin typeface="Cambria"/>
              </a:rPr>
              <a:t>Consideration – Comm. Protocol</a:t>
            </a:r>
            <a:endParaRPr/>
          </a:p>
        </p:txBody>
      </p:sp>
      <p:graphicFrame>
        <p:nvGraphicFramePr>
          <p:cNvPr id="171" name="Table 2"/>
          <p:cNvGraphicFramePr/>
          <p:nvPr/>
        </p:nvGraphicFramePr>
        <p:xfrm>
          <a:off x="1447920" y="1600200"/>
          <a:ext cx="6248160" cy="2122920"/>
        </p:xfrm>
        <a:graphic>
          <a:graphicData uri="http://schemas.openxmlformats.org/drawingml/2006/table">
            <a:tbl>
              <a:tblPr/>
              <a:tblGrid>
                <a:gridCol w="1562040"/>
                <a:gridCol w="1562040"/>
                <a:gridCol w="1562040"/>
                <a:gridCol w="1562040"/>
              </a:tblGrid>
              <a:tr h="896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Protocol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System Integration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GEVCU Capability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ATSAM3X Compatibility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I</a:t>
                      </a:r>
                      <a:r>
                        <a:rPr lang="en-US" baseline="30000">
                          <a:solidFill>
                            <a:srgbClr val="2f2b20"/>
                          </a:solidFill>
                          <a:latin typeface="Calibri"/>
                        </a:rPr>
                        <a:t>2</a:t>
                      </a: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Simple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SPI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Simple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CAN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Moderate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</a:tr>
              <a:tr h="3600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Wi-Fi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Complex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Yes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2f2b20"/>
                          </a:solidFill>
                          <a:latin typeface="Calibri"/>
                        </a:rPr>
                        <a:t>No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2" name="CustomShape 3"/>
          <p:cNvSpPr/>
          <p:nvPr/>
        </p:nvSpPr>
        <p:spPr>
          <a:xfrm>
            <a:off x="46152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ATSAM3X</a:t>
            </a:r>
            <a:endParaRPr/>
          </a:p>
        </p:txBody>
      </p:sp>
      <p:sp>
        <p:nvSpPr>
          <p:cNvPr id="173" name="CustomShape 4"/>
          <p:cNvSpPr/>
          <p:nvPr/>
        </p:nvSpPr>
        <p:spPr>
          <a:xfrm>
            <a:off x="178308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74" name="CustomShape 5"/>
          <p:cNvSpPr/>
          <p:nvPr/>
        </p:nvSpPr>
        <p:spPr>
          <a:xfrm>
            <a:off x="259128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4DSystems LCD</a:t>
            </a:r>
            <a:endParaRPr/>
          </a:p>
        </p:txBody>
      </p:sp>
      <p:sp>
        <p:nvSpPr>
          <p:cNvPr id="175" name="CustomShape 6"/>
          <p:cNvSpPr/>
          <p:nvPr/>
        </p:nvSpPr>
        <p:spPr>
          <a:xfrm>
            <a:off x="3912840" y="5513040"/>
            <a:ext cx="708480" cy="708480"/>
          </a:xfrm>
          <a:prstGeom prst="mathPlus">
            <a:avLst>
              <a:gd name="adj1" fmla="val 2352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76" name="CustomShape 7"/>
          <p:cNvSpPr/>
          <p:nvPr/>
        </p:nvSpPr>
        <p:spPr>
          <a:xfrm>
            <a:off x="472104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2600" rIns="12600" tIns="12600" bIns="12600" anchor="ctr"/>
          <a:p>
            <a:pPr algn="ctr">
              <a:lnSpc>
                <a:spcPct val="90000"/>
              </a:lnSpc>
            </a:pPr>
            <a:r>
              <a:rPr lang="en-US" sz="1000">
                <a:solidFill>
                  <a:srgbClr val="ffffff"/>
                </a:solidFill>
                <a:latin typeface="Calibri"/>
              </a:rPr>
              <a:t>CAN Communication</a:t>
            </a:r>
            <a:endParaRPr/>
          </a:p>
        </p:txBody>
      </p:sp>
      <p:sp>
        <p:nvSpPr>
          <p:cNvPr id="177" name="CustomShape 8"/>
          <p:cNvSpPr/>
          <p:nvPr/>
        </p:nvSpPr>
        <p:spPr>
          <a:xfrm>
            <a:off x="6042240" y="5513040"/>
            <a:ext cx="708480" cy="7084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d1cfbe"/>
          </a:solidFill>
          <a:ln>
            <a:noFill/>
          </a:ln>
        </p:spPr>
      </p:sp>
      <p:sp>
        <p:nvSpPr>
          <p:cNvPr id="178" name="CustomShape 9"/>
          <p:cNvSpPr/>
          <p:nvPr/>
        </p:nvSpPr>
        <p:spPr>
          <a:xfrm>
            <a:off x="6850440" y="5256360"/>
            <a:ext cx="1221840" cy="1221840"/>
          </a:xfrm>
          <a:prstGeom prst="ellipse">
            <a:avLst/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17640" rIns="17640" tIns="17640" bIns="17640" anchor="ctr"/>
          <a:p>
            <a:pPr algn="ctr"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  <a:latin typeface="Calibri"/>
              </a:rPr>
              <a:t>Digital Dashboard</a:t>
            </a:r>
            <a:endParaRPr/>
          </a:p>
        </p:txBody>
      </p:sp>
      <p:sp>
        <p:nvSpPr>
          <p:cNvPr id="179" name="CustomShape 10"/>
          <p:cNvSpPr/>
          <p:nvPr/>
        </p:nvSpPr>
        <p:spPr>
          <a:xfrm>
            <a:off x="-17280" y="3809880"/>
            <a:ext cx="5597280" cy="913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2f2b20"/>
                </a:solidFill>
                <a:latin typeface="Calibri"/>
              </a:rPr>
              <a:t>The CAN protocol was chosen for the following: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Calibri"/>
              </a:rPr>
              <a:t>Vehicle components already running on CAN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System Overview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533520" y="3002040"/>
            <a:ext cx="990360" cy="83772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7d7a5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GEVCU</a:t>
            </a:r>
            <a:endParaRPr/>
          </a:p>
        </p:txBody>
      </p:sp>
      <p:sp>
        <p:nvSpPr>
          <p:cNvPr id="182" name="CustomShape 3"/>
          <p:cNvSpPr/>
          <p:nvPr/>
        </p:nvSpPr>
        <p:spPr>
          <a:xfrm>
            <a:off x="2343240" y="2505240"/>
            <a:ext cx="1638000" cy="83772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7d7a5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CAN Buses</a:t>
            </a:r>
            <a:endParaRPr/>
          </a:p>
        </p:txBody>
      </p:sp>
      <p:sp>
        <p:nvSpPr>
          <p:cNvPr id="183" name="CustomShape 4"/>
          <p:cNvSpPr/>
          <p:nvPr/>
        </p:nvSpPr>
        <p:spPr>
          <a:xfrm>
            <a:off x="2362320" y="3505320"/>
            <a:ext cx="1638000" cy="83772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7d7a5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Power Supply</a:t>
            </a:r>
            <a:endParaRPr/>
          </a:p>
        </p:txBody>
      </p:sp>
      <p:sp>
        <p:nvSpPr>
          <p:cNvPr id="184" name="CustomShape 5"/>
          <p:cNvSpPr/>
          <p:nvPr/>
        </p:nvSpPr>
        <p:spPr>
          <a:xfrm flipH="1" flipV="1" rot="10800000">
            <a:off x="2343600" y="2923920"/>
            <a:ext cx="18720" cy="999720"/>
          </a:xfrm>
          <a:prstGeom prst="bentConnector3">
            <a:avLst>
              <a:gd name="adj1" fmla="val -2291664"/>
            </a:avLst>
          </a:prstGeom>
          <a:noFill/>
          <a:ln w="28440">
            <a:solidFill>
              <a:srgbClr val="a6a278"/>
            </a:solidFill>
            <a:round/>
            <a:headEnd len="med" type="arrow" w="med"/>
            <a:tailEnd len="med" type="arrow" w="med"/>
          </a:ln>
        </p:spPr>
      </p:sp>
      <p:sp>
        <p:nvSpPr>
          <p:cNvPr id="185" name="CustomShape 6"/>
          <p:cNvSpPr/>
          <p:nvPr/>
        </p:nvSpPr>
        <p:spPr>
          <a:xfrm>
            <a:off x="4438800" y="3002040"/>
            <a:ext cx="1809360" cy="83772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7d7a5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Microcontroller</a:t>
            </a:r>
            <a:endParaRPr/>
          </a:p>
        </p:txBody>
      </p:sp>
      <p:sp>
        <p:nvSpPr>
          <p:cNvPr id="186" name="CustomShape 7"/>
          <p:cNvSpPr/>
          <p:nvPr/>
        </p:nvSpPr>
        <p:spPr>
          <a:xfrm>
            <a:off x="6553080" y="3002040"/>
            <a:ext cx="1447560" cy="83772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7d7a5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LCD Screen</a:t>
            </a:r>
            <a:endParaRPr/>
          </a:p>
        </p:txBody>
      </p:sp>
      <p:sp>
        <p:nvSpPr>
          <p:cNvPr id="187" name="Line 8"/>
          <p:cNvSpPr/>
          <p:nvPr/>
        </p:nvSpPr>
        <p:spPr>
          <a:xfrm>
            <a:off x="1523880" y="3421080"/>
            <a:ext cx="380880" cy="0"/>
          </a:xfrm>
          <a:prstGeom prst="line">
            <a:avLst/>
          </a:prstGeom>
          <a:ln w="28440">
            <a:solidFill>
              <a:srgbClr val="a6a278"/>
            </a:solidFill>
            <a:round/>
          </a:ln>
        </p:spPr>
      </p:sp>
      <p:sp>
        <p:nvSpPr>
          <p:cNvPr id="188" name="CustomShape 9"/>
          <p:cNvSpPr/>
          <p:nvPr/>
        </p:nvSpPr>
        <p:spPr>
          <a:xfrm>
            <a:off x="3981600" y="2924280"/>
            <a:ext cx="456840" cy="496800"/>
          </a:xfrm>
          <a:prstGeom prst="bentConnector3">
            <a:avLst>
              <a:gd name="adj1" fmla="val 50000"/>
            </a:avLst>
          </a:prstGeom>
          <a:noFill/>
          <a:ln w="28440">
            <a:solidFill>
              <a:srgbClr val="a6a278"/>
            </a:solidFill>
            <a:round/>
            <a:tailEnd len="med" type="arrow" w="med"/>
          </a:ln>
        </p:spPr>
      </p:sp>
      <p:sp>
        <p:nvSpPr>
          <p:cNvPr id="189" name="CustomShape 10"/>
          <p:cNvSpPr/>
          <p:nvPr/>
        </p:nvSpPr>
        <p:spPr>
          <a:xfrm flipH="1" flipV="1" rot="5400000">
            <a:off x="4010400" y="3010680"/>
            <a:ext cx="502560" cy="2161800"/>
          </a:xfrm>
          <a:prstGeom prst="bentConnector3">
            <a:avLst>
              <a:gd name="adj1" fmla="val -45449"/>
            </a:avLst>
          </a:prstGeom>
          <a:noFill/>
          <a:ln w="28440">
            <a:solidFill>
              <a:srgbClr val="a6a278"/>
            </a:solidFill>
            <a:round/>
            <a:tailEnd len="med" type="arrow" w="med"/>
          </a:ln>
        </p:spPr>
      </p:sp>
      <p:sp>
        <p:nvSpPr>
          <p:cNvPr id="190" name="CustomShape 11"/>
          <p:cNvSpPr/>
          <p:nvPr/>
        </p:nvSpPr>
        <p:spPr>
          <a:xfrm>
            <a:off x="6248520" y="3421440"/>
            <a:ext cx="304560" cy="360"/>
          </a:xfrm>
          <a:prstGeom prst="straightConnector1">
            <a:avLst/>
          </a:prstGeom>
          <a:noFill/>
          <a:ln w="28440">
            <a:solidFill>
              <a:srgbClr val="a6a278"/>
            </a:solidFill>
            <a:round/>
            <a:tailEnd len="med" type="arrow" w="med"/>
          </a:ln>
        </p:spPr>
      </p:sp>
      <p:sp>
        <p:nvSpPr>
          <p:cNvPr id="191" name="CustomShape 12"/>
          <p:cNvSpPr/>
          <p:nvPr/>
        </p:nvSpPr>
        <p:spPr>
          <a:xfrm flipH="1" flipV="1" rot="5400000">
            <a:off x="4978080" y="2043720"/>
            <a:ext cx="502560" cy="4095360"/>
          </a:xfrm>
          <a:prstGeom prst="bentConnector3">
            <a:avLst>
              <a:gd name="adj1" fmla="val -45449"/>
            </a:avLst>
          </a:prstGeom>
          <a:noFill/>
          <a:ln w="28440">
            <a:solidFill>
              <a:srgbClr val="a6a278"/>
            </a:solidFill>
            <a:round/>
            <a:tailEnd len="med" type="arrow" w="med"/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Printed Circuit Board</a:t>
            </a:r>
            <a:endParaRPr/>
          </a:p>
        </p:txBody>
      </p:sp>
      <p:sp>
        <p:nvSpPr>
          <p:cNvPr id="193" name="CustomShape 2"/>
          <p:cNvSpPr/>
          <p:nvPr/>
        </p:nvSpPr>
        <p:spPr>
          <a:xfrm rot="5400000">
            <a:off x="2786040" y="801360"/>
            <a:ext cx="1348920" cy="2727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1e0d7"/>
          </a:solidFill>
          <a:ln w="25560">
            <a:solidFill>
              <a:srgbClr val="e1e0d7"/>
            </a:solidFill>
            <a:round/>
          </a:ln>
        </p:spPr>
        <p:txBody>
          <a:bodyPr lIns="28440" rIns="28440" tIns="57240" bIns="5724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Compact size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2-Layer design for easy reflow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Multiple power supply input voltages</a:t>
            </a:r>
            <a:endParaRPr/>
          </a:p>
        </p:txBody>
      </p:sp>
      <p:sp>
        <p:nvSpPr>
          <p:cNvPr id="194" name="CustomShape 3"/>
          <p:cNvSpPr/>
          <p:nvPr/>
        </p:nvSpPr>
        <p:spPr>
          <a:xfrm>
            <a:off x="561960" y="1319400"/>
            <a:ext cx="1533960" cy="168624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99000" rIns="99000" tIns="124560" bIns="124560" anchor="ctr"/>
          <a:p>
            <a:pPr algn="ctr"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  <a:latin typeface="Calibri"/>
              </a:rPr>
              <a:t>Features</a:t>
            </a:r>
            <a:endParaRPr/>
          </a:p>
        </p:txBody>
      </p:sp>
      <p:sp>
        <p:nvSpPr>
          <p:cNvPr id="195" name="CustomShape 4"/>
          <p:cNvSpPr/>
          <p:nvPr/>
        </p:nvSpPr>
        <p:spPr>
          <a:xfrm rot="5400000">
            <a:off x="2786040" y="2572200"/>
            <a:ext cx="1348920" cy="2727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1e0d7"/>
          </a:solidFill>
          <a:ln w="25560">
            <a:solidFill>
              <a:srgbClr val="e1e0d7"/>
            </a:solidFill>
            <a:round/>
          </a:ln>
        </p:spPr>
        <p:txBody>
          <a:bodyPr lIns="28440" rIns="28440" tIns="57240" bIns="5724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5V or 12V power sources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Programming port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CAN0 high and low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CAN1 high and low</a:t>
            </a:r>
            <a:endParaRPr/>
          </a:p>
        </p:txBody>
      </p:sp>
      <p:sp>
        <p:nvSpPr>
          <p:cNvPr id="196" name="CustomShape 5"/>
          <p:cNvSpPr/>
          <p:nvPr/>
        </p:nvSpPr>
        <p:spPr>
          <a:xfrm>
            <a:off x="561960" y="3093120"/>
            <a:ext cx="1533960" cy="168624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99000" rIns="99000" tIns="124560" bIns="124560" anchor="ctr"/>
          <a:p>
            <a:pPr algn="ctr"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  <a:latin typeface="Calibri"/>
              </a:rPr>
              <a:t>Inputs</a:t>
            </a:r>
            <a:endParaRPr/>
          </a:p>
        </p:txBody>
      </p:sp>
      <p:sp>
        <p:nvSpPr>
          <p:cNvPr id="197" name="CustomShape 6"/>
          <p:cNvSpPr/>
          <p:nvPr/>
        </p:nvSpPr>
        <p:spPr>
          <a:xfrm rot="5400000">
            <a:off x="2786040" y="4343400"/>
            <a:ext cx="1348920" cy="2727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1e0d7"/>
          </a:solidFill>
          <a:ln w="25560">
            <a:solidFill>
              <a:srgbClr val="e1e0d7"/>
            </a:solidFill>
            <a:round/>
          </a:ln>
        </p:spPr>
        <p:txBody>
          <a:bodyPr lIns="28440" rIns="28440" tIns="57240" bIns="57240" anchor="ctr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 sz="1500">
                <a:solidFill>
                  <a:srgbClr val="2f2b20"/>
                </a:solidFill>
                <a:latin typeface="Calibri"/>
              </a:rPr>
              <a:t>LCD mating header</a:t>
            </a:r>
            <a:endParaRPr/>
          </a:p>
        </p:txBody>
      </p:sp>
      <p:sp>
        <p:nvSpPr>
          <p:cNvPr id="198" name="CustomShape 7"/>
          <p:cNvSpPr/>
          <p:nvPr/>
        </p:nvSpPr>
        <p:spPr>
          <a:xfrm>
            <a:off x="561960" y="4863960"/>
            <a:ext cx="1533960" cy="1686240"/>
          </a:xfrm>
          <a:prstGeom prst="roundRect">
            <a:avLst>
              <a:gd name="adj" fmla="val 16667"/>
            </a:avLst>
          </a:prstGeom>
          <a:solidFill>
            <a:srgbClr val="a9a57c"/>
          </a:solidFill>
          <a:ln w="25560">
            <a:solidFill>
              <a:srgbClr val="ffffff"/>
            </a:solidFill>
            <a:round/>
          </a:ln>
        </p:spPr>
        <p:txBody>
          <a:bodyPr lIns="99000" rIns="99000" tIns="124560" bIns="124560" anchor="ctr"/>
          <a:p>
            <a:pPr algn="ctr"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  <a:latin typeface="Calibri"/>
              </a:rPr>
              <a:t>Outputs</a:t>
            </a:r>
            <a:endParaRPr/>
          </a:p>
        </p:txBody>
      </p:sp>
      <p:pic>
        <p:nvPicPr>
          <p:cNvPr id="199" name="Picture 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88160" y="3158280"/>
            <a:ext cx="3251880" cy="2130120"/>
          </a:xfrm>
          <a:prstGeom prst="rect">
            <a:avLst/>
          </a:prstGeom>
          <a:ln>
            <a:noFill/>
          </a:ln>
        </p:spPr>
      </p:pic>
      <p:sp>
        <p:nvSpPr>
          <p:cNvPr id="200" name="CustomShape 8"/>
          <p:cNvSpPr/>
          <p:nvPr/>
        </p:nvSpPr>
        <p:spPr>
          <a:xfrm>
            <a:off x="7450200" y="3940560"/>
            <a:ext cx="599040" cy="10886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675e47"/>
            </a:solidFill>
            <a:round/>
          </a:ln>
        </p:spPr>
      </p:sp>
      <p:sp>
        <p:nvSpPr>
          <p:cNvPr id="201" name="CustomShape 9"/>
          <p:cNvSpPr/>
          <p:nvPr/>
        </p:nvSpPr>
        <p:spPr>
          <a:xfrm>
            <a:off x="5195520" y="4281120"/>
            <a:ext cx="1122480" cy="82404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675e47"/>
            </a:solidFill>
            <a:round/>
          </a:ln>
        </p:spPr>
      </p:sp>
      <p:sp>
        <p:nvSpPr>
          <p:cNvPr id="202" name="CustomShape 10"/>
          <p:cNvSpPr/>
          <p:nvPr/>
        </p:nvSpPr>
        <p:spPr>
          <a:xfrm>
            <a:off x="7078680" y="3247200"/>
            <a:ext cx="970560" cy="65268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675e47"/>
            </a:solidFill>
            <a:round/>
          </a:ln>
        </p:spPr>
      </p:sp>
      <p:sp>
        <p:nvSpPr>
          <p:cNvPr id="203" name="CustomShape 11"/>
          <p:cNvSpPr/>
          <p:nvPr/>
        </p:nvSpPr>
        <p:spPr>
          <a:xfrm>
            <a:off x="6969600" y="2931120"/>
            <a:ext cx="1216800" cy="287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675e47"/>
                </a:solidFill>
                <a:latin typeface="Calibri"/>
              </a:rPr>
              <a:t>CAN Inputs</a:t>
            </a:r>
            <a:endParaRPr/>
          </a:p>
        </p:txBody>
      </p:sp>
      <p:sp>
        <p:nvSpPr>
          <p:cNvPr id="204" name="CustomShape 12"/>
          <p:cNvSpPr/>
          <p:nvPr/>
        </p:nvSpPr>
        <p:spPr>
          <a:xfrm>
            <a:off x="5187240" y="2649600"/>
            <a:ext cx="1257480" cy="5310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675e47"/>
                </a:solidFill>
                <a:latin typeface="Calibri"/>
              </a:rPr>
              <a:t>LCD Mating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675e47"/>
                </a:solidFill>
                <a:latin typeface="Calibri"/>
              </a:rPr>
              <a:t>Header</a:t>
            </a:r>
            <a:endParaRPr/>
          </a:p>
        </p:txBody>
      </p:sp>
      <p:sp>
        <p:nvSpPr>
          <p:cNvPr id="205" name="CustomShape 13"/>
          <p:cNvSpPr/>
          <p:nvPr/>
        </p:nvSpPr>
        <p:spPr>
          <a:xfrm>
            <a:off x="4836600" y="5061240"/>
            <a:ext cx="2067480" cy="53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675e47"/>
                </a:solidFill>
                <a:latin typeface="Calibri"/>
              </a:rPr>
              <a:t>Programming Circuit</a:t>
            </a:r>
            <a:endParaRPr/>
          </a:p>
        </p:txBody>
      </p:sp>
      <p:sp>
        <p:nvSpPr>
          <p:cNvPr id="206" name="CustomShape 14"/>
          <p:cNvSpPr/>
          <p:nvPr/>
        </p:nvSpPr>
        <p:spPr>
          <a:xfrm>
            <a:off x="7175520" y="5029920"/>
            <a:ext cx="1206000" cy="53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675e47"/>
                </a:solidFill>
                <a:latin typeface="Calibri"/>
              </a:rPr>
              <a:t>12V Supply</a:t>
            </a:r>
            <a:endParaRPr/>
          </a:p>
        </p:txBody>
      </p:sp>
      <p:sp>
        <p:nvSpPr>
          <p:cNvPr id="207" name="CustomShape 15"/>
          <p:cNvSpPr/>
          <p:nvPr/>
        </p:nvSpPr>
        <p:spPr>
          <a:xfrm>
            <a:off x="5757120" y="3182400"/>
            <a:ext cx="360" cy="214200"/>
          </a:xfrm>
          <a:prstGeom prst="straightConnector1">
            <a:avLst/>
          </a:prstGeom>
          <a:noFill/>
          <a:ln w="28440">
            <a:solidFill>
              <a:srgbClr val="675e47"/>
            </a:solidFill>
            <a:round/>
            <a:tailEnd len="med" type="arrow" w="med"/>
          </a:ln>
        </p:spPr>
      </p:sp>
      <p:sp>
        <p:nvSpPr>
          <p:cNvPr id="208" name="CustomShape 16"/>
          <p:cNvSpPr/>
          <p:nvPr/>
        </p:nvSpPr>
        <p:spPr>
          <a:xfrm>
            <a:off x="5063760" y="2280600"/>
            <a:ext cx="30920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675e47"/>
                </a:solidFill>
                <a:latin typeface="Calibri"/>
              </a:rPr>
              <a:t>Based on an Arduino Due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74680"/>
            <a:ext cx="761976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600">
                <a:solidFill>
                  <a:srgbClr val="675e47"/>
                </a:solidFill>
                <a:latin typeface="Cambria"/>
              </a:rPr>
              <a:t>Software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 rot="5400000">
            <a:off x="1510200" y="2876040"/>
            <a:ext cx="1397520" cy="15912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d9d8cb"/>
          </a:solidFill>
          <a:ln>
            <a:noFill/>
          </a:ln>
        </p:spPr>
      </p:sp>
      <p:sp>
        <p:nvSpPr>
          <p:cNvPr id="211" name="CustomShape 3"/>
          <p:cNvSpPr/>
          <p:nvPr/>
        </p:nvSpPr>
        <p:spPr>
          <a:xfrm>
            <a:off x="1139400" y="1326240"/>
            <a:ext cx="2352960" cy="1647000"/>
          </a:xfrm>
          <a:prstGeom prst="roundRect">
            <a:avLst>
              <a:gd name="adj" fmla="val 16670"/>
            </a:avLst>
          </a:prstGeom>
          <a:solidFill>
            <a:srgbClr val="a9a57c"/>
          </a:solidFill>
          <a:ln>
            <a:noFill/>
          </a:ln>
        </p:spPr>
        <p:txBody>
          <a:bodyPr lIns="87480" rIns="87480" tIns="167760" bIns="168120" anchor="ctr"/>
          <a:p>
            <a:pPr algn="ctr">
              <a:lnSpc>
                <a:spcPct val="90000"/>
              </a:lnSpc>
            </a:pPr>
            <a:r>
              <a:rPr lang="en-US" sz="2300">
                <a:solidFill>
                  <a:srgbClr val="ffffff"/>
                </a:solidFill>
                <a:latin typeface="Calibri"/>
              </a:rPr>
              <a:t>Arduino CAN library receives bus data</a:t>
            </a:r>
            <a:endParaRPr/>
          </a:p>
        </p:txBody>
      </p:sp>
      <p:sp>
        <p:nvSpPr>
          <p:cNvPr id="212" name="CustomShape 4"/>
          <p:cNvSpPr/>
          <p:nvPr/>
        </p:nvSpPr>
        <p:spPr>
          <a:xfrm>
            <a:off x="3492720" y="1483560"/>
            <a:ext cx="1711440" cy="133092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CustomShape 5"/>
          <p:cNvSpPr/>
          <p:nvPr/>
        </p:nvSpPr>
        <p:spPr>
          <a:xfrm rot="5400000">
            <a:off x="3461400" y="4726440"/>
            <a:ext cx="1397520" cy="15912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d9d8cb"/>
          </a:solidFill>
          <a:ln>
            <a:noFill/>
          </a:ln>
        </p:spPr>
      </p:sp>
      <p:sp>
        <p:nvSpPr>
          <p:cNvPr id="214" name="CustomShape 6"/>
          <p:cNvSpPr/>
          <p:nvPr/>
        </p:nvSpPr>
        <p:spPr>
          <a:xfrm>
            <a:off x="3090600" y="3177000"/>
            <a:ext cx="2352960" cy="1647000"/>
          </a:xfrm>
          <a:prstGeom prst="roundRect">
            <a:avLst>
              <a:gd name="adj" fmla="val 16670"/>
            </a:avLst>
          </a:prstGeom>
          <a:solidFill>
            <a:srgbClr val="a9a57c"/>
          </a:solidFill>
          <a:ln>
            <a:noFill/>
          </a:ln>
        </p:spPr>
        <p:txBody>
          <a:bodyPr lIns="87480" rIns="87480" tIns="167760" bIns="168120" anchor="ctr"/>
          <a:p>
            <a:pPr algn="ctr">
              <a:lnSpc>
                <a:spcPct val="90000"/>
              </a:lnSpc>
            </a:pPr>
            <a:r>
              <a:rPr lang="en-US" sz="2300">
                <a:solidFill>
                  <a:srgbClr val="ffffff"/>
                </a:solidFill>
                <a:latin typeface="Calibri"/>
              </a:rPr>
              <a:t>Messages are interpreted</a:t>
            </a:r>
            <a:endParaRPr/>
          </a:p>
        </p:txBody>
      </p:sp>
      <p:sp>
        <p:nvSpPr>
          <p:cNvPr id="215" name="CustomShape 7"/>
          <p:cNvSpPr/>
          <p:nvPr/>
        </p:nvSpPr>
        <p:spPr>
          <a:xfrm>
            <a:off x="5443920" y="3333960"/>
            <a:ext cx="1711440" cy="133092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CustomShape 8"/>
          <p:cNvSpPr/>
          <p:nvPr/>
        </p:nvSpPr>
        <p:spPr>
          <a:xfrm>
            <a:off x="5041800" y="5027400"/>
            <a:ext cx="2352960" cy="1647000"/>
          </a:xfrm>
          <a:prstGeom prst="roundRect">
            <a:avLst>
              <a:gd name="adj" fmla="val 16670"/>
            </a:avLst>
          </a:prstGeom>
          <a:solidFill>
            <a:srgbClr val="a9a57c"/>
          </a:solidFill>
          <a:ln>
            <a:noFill/>
          </a:ln>
        </p:spPr>
        <p:txBody>
          <a:bodyPr lIns="87480" rIns="87480" tIns="167760" bIns="168120" anchor="ctr"/>
          <a:p>
            <a:pPr algn="ctr">
              <a:lnSpc>
                <a:spcPct val="90000"/>
              </a:lnSpc>
            </a:pPr>
            <a:r>
              <a:rPr lang="en-US" sz="2300">
                <a:solidFill>
                  <a:srgbClr val="ffffff"/>
                </a:solidFill>
                <a:latin typeface="Calibri"/>
              </a:rPr>
              <a:t>Update screen with Arduino 4D Systems library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